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82" d="100"/>
          <a:sy n="82" d="100"/>
        </p:scale>
        <p:origin x="-11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0" name="Google Shape;100;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7" name="Google Shape;107;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4" name="Google Shape;14;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26" name="Google Shape;26;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2" name="Google Shape;32;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3" name="Google Shape;33;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9" name="Google Shape;39;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0" name="Google Shape;40;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1" name="Google Shape;41;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2" name="Google Shape;42;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8" name="Google Shape;58;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5" name="Google Shape;65;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b="1"/>
              <a:t>Control</a:t>
            </a:r>
            <a:r>
              <a:rPr lang="en-US"/>
              <a:t/>
            </a:r>
            <a:br>
              <a:rPr lang="en-US"/>
            </a:br>
            <a:endParaRPr/>
          </a:p>
        </p:txBody>
      </p:sp>
      <p:sp>
        <p:nvSpPr>
          <p:cNvPr id="85" name="Google Shape;85;p13"/>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fontScale="92500"/>
          </a:bodyPr>
          <a:lstStyle/>
          <a:p>
            <a:pPr marL="0" lvl="0" indent="0" algn="ctr" rtl="0">
              <a:spcBef>
                <a:spcPts val="0"/>
              </a:spcBef>
              <a:spcAft>
                <a:spcPts val="0"/>
              </a:spcAft>
              <a:buClr>
                <a:srgbClr val="888888"/>
              </a:buClr>
              <a:buSzPts val="3200"/>
              <a:buNone/>
            </a:pPr>
            <a:r>
              <a:rPr lang="en-US" dirty="0" smtClean="0"/>
              <a:t>Prof. </a:t>
            </a:r>
            <a:r>
              <a:rPr lang="en-US" dirty="0" smtClean="0"/>
              <a:t>C. F. Octovia Antony Sessammal</a:t>
            </a:r>
            <a:r>
              <a:rPr lang="en-US" dirty="0" smtClean="0"/>
              <a:t>,</a:t>
            </a:r>
            <a:endParaRPr lang="en-US" dirty="0" smtClean="0"/>
          </a:p>
          <a:p>
            <a:pPr marL="0" lvl="0" indent="0" algn="ctr" rtl="0">
              <a:spcBef>
                <a:spcPts val="0"/>
              </a:spcBef>
              <a:spcAft>
                <a:spcPts val="0"/>
              </a:spcAft>
              <a:buClr>
                <a:srgbClr val="888888"/>
              </a:buClr>
              <a:buSzPts val="3200"/>
              <a:buNone/>
            </a:pPr>
            <a:r>
              <a:rPr lang="en-US" dirty="0" smtClean="0"/>
              <a:t>Department of BBA,</a:t>
            </a:r>
          </a:p>
          <a:p>
            <a:pPr marL="0" lvl="0" indent="0" algn="ctr" rtl="0">
              <a:spcBef>
                <a:spcPts val="0"/>
              </a:spcBef>
              <a:spcAft>
                <a:spcPts val="0"/>
              </a:spcAft>
              <a:buClr>
                <a:srgbClr val="888888"/>
              </a:buClr>
              <a:buSzPts val="3200"/>
              <a:buNone/>
            </a:pPr>
            <a:r>
              <a:rPr lang="en-US" dirty="0" smtClean="0"/>
              <a:t>SJC - </a:t>
            </a:r>
            <a:r>
              <a:rPr lang="en-US" dirty="0" err="1" smtClean="0"/>
              <a:t>Trichy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b="1"/>
              <a:t>Concept of Control</a:t>
            </a:r>
            <a:r>
              <a:rPr lang="en-US"/>
              <a:t/>
            </a:r>
            <a:br>
              <a:rPr lang="en-US"/>
            </a:br>
            <a:endParaRPr/>
          </a:p>
        </p:txBody>
      </p:sp>
      <p:sp>
        <p:nvSpPr>
          <p:cNvPr id="91" name="Google Shape;91;p1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77500" lnSpcReduction="20000"/>
          </a:bodyPr>
          <a:lstStyle/>
          <a:p>
            <a:pPr marL="342900" lvl="0" indent="-342900" algn="l" rtl="0">
              <a:spcBef>
                <a:spcPts val="0"/>
              </a:spcBef>
              <a:spcAft>
                <a:spcPts val="0"/>
              </a:spcAft>
              <a:buClr>
                <a:schemeClr val="dk1"/>
              </a:buClr>
              <a:buSzPct val="100000"/>
              <a:buChar char="•"/>
            </a:pPr>
            <a:r>
              <a:rPr lang="en-US"/>
              <a:t>According to Breach, "Control is checking current performance against predetermined standards contained in the plans, with a view to ensuring adequate progress and satisfactory performance."</a:t>
            </a:r>
            <a:endParaRPr/>
          </a:p>
          <a:p>
            <a:pPr marL="342900" lvl="0" indent="-342900" algn="l" rtl="0">
              <a:spcBef>
                <a:spcPts val="448"/>
              </a:spcBef>
              <a:spcAft>
                <a:spcPts val="0"/>
              </a:spcAft>
              <a:buClr>
                <a:schemeClr val="dk1"/>
              </a:buClr>
              <a:buSzPct val="100000"/>
              <a:buChar char="•"/>
            </a:pPr>
            <a:r>
              <a:rPr lang="en-US"/>
              <a:t>According to George R. Terry, "Controlling is determining what is being accomplished i.e., evaluating the performance and if necessary, applying corrective measures so that the performance takes place according to plans."</a:t>
            </a:r>
            <a:endParaRPr/>
          </a:p>
          <a:p>
            <a:pPr marL="342900" lvl="0" indent="-342900" algn="l" rtl="0">
              <a:spcBef>
                <a:spcPts val="448"/>
              </a:spcBef>
              <a:spcAft>
                <a:spcPts val="0"/>
              </a:spcAft>
              <a:buClr>
                <a:schemeClr val="dk1"/>
              </a:buClr>
              <a:buSzPct val="100000"/>
              <a:buChar char="•"/>
            </a:pPr>
            <a:r>
              <a:rPr lang="en-US"/>
              <a:t>According to Billy E. Goetz, "Management control seeks to compel events to conform plans".</a:t>
            </a:r>
            <a:endParaRPr/>
          </a:p>
          <a:p>
            <a:pPr marL="342900" lvl="0" indent="-342900" algn="l" rtl="0">
              <a:spcBef>
                <a:spcPts val="448"/>
              </a:spcBef>
              <a:spcAft>
                <a:spcPts val="0"/>
              </a:spcAft>
              <a:buClr>
                <a:schemeClr val="dk1"/>
              </a:buClr>
              <a:buSzPct val="100000"/>
              <a:buChar char="•"/>
            </a:pPr>
            <a:r>
              <a:rPr lang="en-US"/>
              <a:t>According to Robert N. Anthony, "Management control is the process by which managers assure that resources are obtained and used effectively and efficiently."</a:t>
            </a:r>
            <a:endParaRPr/>
          </a:p>
          <a:p>
            <a:pPr marL="342900" lvl="0" indent="-200660" algn="l" rtl="0">
              <a:spcBef>
                <a:spcPts val="448"/>
              </a:spcBef>
              <a:spcAft>
                <a:spcPts val="0"/>
              </a:spcAft>
              <a:buClr>
                <a:schemeClr val="dk1"/>
              </a:buClr>
              <a:buSzPct val="100000"/>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b="1"/>
              <a:t>Characteristics of Control</a:t>
            </a:r>
            <a:r>
              <a:rPr lang="en-US"/>
              <a:t/>
            </a:r>
            <a:br>
              <a:rPr lang="en-US"/>
            </a:br>
            <a:endParaRPr/>
          </a:p>
        </p:txBody>
      </p:sp>
      <p:sp>
        <p:nvSpPr>
          <p:cNvPr id="97" name="Google Shape;97;p15"/>
          <p:cNvSpPr txBox="1">
            <a:spLocks noGrp="1"/>
          </p:cNvSpPr>
          <p:nvPr>
            <p:ph type="body" idx="1"/>
          </p:nvPr>
        </p:nvSpPr>
        <p:spPr>
          <a:xfrm>
            <a:off x="457200" y="1066800"/>
            <a:ext cx="8229600" cy="5059363"/>
          </a:xfrm>
          <a:prstGeom prst="rect">
            <a:avLst/>
          </a:prstGeom>
          <a:noFill/>
          <a:ln>
            <a:noFill/>
          </a:ln>
        </p:spPr>
        <p:txBody>
          <a:bodyPr spcFirstLastPara="1" wrap="square" lIns="91425" tIns="45700" rIns="91425" bIns="45700" anchor="t" anchorCtr="0">
            <a:normAutofit fontScale="70000" lnSpcReduction="20000"/>
          </a:bodyPr>
          <a:lstStyle/>
          <a:p>
            <a:pPr marL="342900" lvl="0" indent="-342900" algn="l" rtl="0">
              <a:spcBef>
                <a:spcPts val="0"/>
              </a:spcBef>
              <a:spcAft>
                <a:spcPts val="0"/>
              </a:spcAft>
              <a:buClr>
                <a:schemeClr val="dk1"/>
              </a:buClr>
              <a:buSzPct val="100000"/>
              <a:buChar char="•"/>
            </a:pPr>
            <a:r>
              <a:rPr lang="en-US"/>
              <a:t>1. Control is the function of every manager. </a:t>
            </a:r>
            <a:endParaRPr/>
          </a:p>
          <a:p>
            <a:pPr marL="342900" lvl="0" indent="-342900" algn="l" rtl="0">
              <a:spcBef>
                <a:spcPts val="448"/>
              </a:spcBef>
              <a:spcAft>
                <a:spcPts val="0"/>
              </a:spcAft>
              <a:buClr>
                <a:schemeClr val="dk1"/>
              </a:buClr>
              <a:buSzPct val="100000"/>
              <a:buChar char="•"/>
            </a:pPr>
            <a:r>
              <a:rPr lang="en-US"/>
              <a:t>2. Control leads to appraisal of past activities. </a:t>
            </a:r>
            <a:endParaRPr/>
          </a:p>
          <a:p>
            <a:pPr marL="342900" lvl="0" indent="-342900" algn="l" rtl="0">
              <a:spcBef>
                <a:spcPts val="448"/>
              </a:spcBef>
              <a:spcAft>
                <a:spcPts val="0"/>
              </a:spcAft>
              <a:buClr>
                <a:schemeClr val="dk1"/>
              </a:buClr>
              <a:buSzPct val="100000"/>
              <a:buChar char="•"/>
            </a:pPr>
            <a:r>
              <a:rPr lang="en-US"/>
              <a:t>3. Control is linked with future, as past cannot be controlled. </a:t>
            </a:r>
            <a:endParaRPr/>
          </a:p>
          <a:p>
            <a:pPr marL="342900" lvl="0" indent="-342900" algn="l" rtl="0">
              <a:spcBef>
                <a:spcPts val="448"/>
              </a:spcBef>
              <a:spcAft>
                <a:spcPts val="0"/>
              </a:spcAft>
              <a:buClr>
                <a:schemeClr val="dk1"/>
              </a:buClr>
              <a:buSzPct val="100000"/>
              <a:buChar char="•"/>
            </a:pPr>
            <a:r>
              <a:rPr lang="en-US"/>
              <a:t>4. Control is concerned with setting standards, measurement of actual performance, comparison of actual performance with predetermined standards</a:t>
            </a:r>
            <a:endParaRPr/>
          </a:p>
          <a:p>
            <a:pPr marL="342900" lvl="0" indent="-342900" algn="l" rtl="0">
              <a:spcBef>
                <a:spcPts val="448"/>
              </a:spcBef>
              <a:spcAft>
                <a:spcPts val="0"/>
              </a:spcAft>
              <a:buClr>
                <a:schemeClr val="dk1"/>
              </a:buClr>
              <a:buSzPct val="100000"/>
              <a:buChar char="•"/>
            </a:pPr>
            <a:r>
              <a:rPr lang="en-US"/>
              <a:t>5. Control implies taking corrective measures. </a:t>
            </a:r>
            <a:endParaRPr/>
          </a:p>
          <a:p>
            <a:pPr marL="342900" lvl="0" indent="-342900" algn="l" rtl="0">
              <a:spcBef>
                <a:spcPts val="448"/>
              </a:spcBef>
              <a:spcAft>
                <a:spcPts val="0"/>
              </a:spcAft>
              <a:buClr>
                <a:schemeClr val="dk1"/>
              </a:buClr>
              <a:buSzPct val="100000"/>
              <a:buChar char="•"/>
            </a:pPr>
            <a:r>
              <a:rPr lang="en-US"/>
              <a:t>6. Control can be exercised only with reference to and or the basis of plans. </a:t>
            </a:r>
            <a:endParaRPr/>
          </a:p>
          <a:p>
            <a:pPr marL="342900" lvl="0" indent="-342900" algn="l" rtl="0">
              <a:spcBef>
                <a:spcPts val="448"/>
              </a:spcBef>
              <a:spcAft>
                <a:spcPts val="0"/>
              </a:spcAft>
              <a:buClr>
                <a:schemeClr val="dk1"/>
              </a:buClr>
              <a:buSzPct val="100000"/>
              <a:buChar char="•"/>
            </a:pPr>
            <a:r>
              <a:rPr lang="en-US"/>
              <a:t>7. To some people, control is opposite of freedom. This is not true. </a:t>
            </a:r>
            <a:endParaRPr/>
          </a:p>
          <a:p>
            <a:pPr marL="342900" lvl="0" indent="-342900" algn="l" rtl="0">
              <a:spcBef>
                <a:spcPts val="448"/>
              </a:spcBef>
              <a:spcAft>
                <a:spcPts val="0"/>
              </a:spcAft>
              <a:buClr>
                <a:schemeClr val="dk1"/>
              </a:buClr>
              <a:buSzPct val="100000"/>
              <a:buChar char="•"/>
            </a:pPr>
            <a:r>
              <a:rPr lang="en-US"/>
              <a:t>8. Information or feedback is the guide to control. </a:t>
            </a:r>
            <a:endParaRPr/>
          </a:p>
          <a:p>
            <a:pPr marL="342900" lvl="0" indent="-342900" algn="l" rtl="0">
              <a:spcBef>
                <a:spcPts val="448"/>
              </a:spcBef>
              <a:spcAft>
                <a:spcPts val="0"/>
              </a:spcAft>
              <a:buClr>
                <a:schemeClr val="dk1"/>
              </a:buClr>
              <a:buSzPct val="100000"/>
              <a:buChar char="•"/>
            </a:pPr>
            <a:r>
              <a:rPr lang="en-US"/>
              <a:t>9. Control involves continuous review of standards of performance and results in corrective action which may lead to change in the performance of other functions of management. </a:t>
            </a:r>
            <a:endParaRPr/>
          </a:p>
          <a:p>
            <a:pPr marL="342900" lvl="0" indent="-342900" algn="l" rtl="0">
              <a:spcBef>
                <a:spcPts val="448"/>
              </a:spcBef>
              <a:spcAft>
                <a:spcPts val="0"/>
              </a:spcAft>
              <a:buClr>
                <a:schemeClr val="dk1"/>
              </a:buClr>
              <a:buSzPct val="100000"/>
              <a:buChar char="•"/>
            </a:pPr>
            <a:r>
              <a:rPr lang="en-US"/>
              <a:t>10. Control is a continuous activity.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b="1"/>
              <a:t>Steps in control process </a:t>
            </a:r>
            <a:r>
              <a:rPr lang="en-US"/>
              <a:t/>
            </a:r>
            <a:br>
              <a:rPr lang="en-US"/>
            </a:br>
            <a:endParaRPr/>
          </a:p>
        </p:txBody>
      </p:sp>
      <p:sp>
        <p:nvSpPr>
          <p:cNvPr id="103" name="Google Shape;103;p1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342900" lvl="0" indent="-139700" algn="l" rtl="0">
              <a:spcBef>
                <a:spcPts val="0"/>
              </a:spcBef>
              <a:spcAft>
                <a:spcPts val="0"/>
              </a:spcAft>
              <a:buClr>
                <a:schemeClr val="dk1"/>
              </a:buClr>
              <a:buSzPts val="3200"/>
              <a:buNone/>
            </a:pPr>
            <a:endParaRPr/>
          </a:p>
        </p:txBody>
      </p:sp>
      <p:pic>
        <p:nvPicPr>
          <p:cNvPr id="104" name="Google Shape;104;p16"/>
          <p:cNvPicPr preferRelativeResize="0"/>
          <p:nvPr/>
        </p:nvPicPr>
        <p:blipFill rotWithShape="1">
          <a:blip r:embed="rId3">
            <a:alphaModFix/>
          </a:blip>
          <a:srcRect l="37660" t="49288" r="36698" b="25355"/>
          <a:stretch/>
        </p:blipFill>
        <p:spPr>
          <a:xfrm>
            <a:off x="1600200" y="2286000"/>
            <a:ext cx="6324599" cy="36576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a:t>Requirements of effective control system </a:t>
            </a:r>
            <a:br>
              <a:rPr lang="en-US"/>
            </a:br>
            <a:endParaRPr/>
          </a:p>
        </p:txBody>
      </p:sp>
      <p:sp>
        <p:nvSpPr>
          <p:cNvPr id="110" name="Google Shape;110;p1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fontScale="92500" lnSpcReduction="10000"/>
          </a:bodyPr>
          <a:lstStyle/>
          <a:p>
            <a:pPr marL="342900" lvl="0" indent="-342900" algn="l" rtl="0">
              <a:spcBef>
                <a:spcPts val="0"/>
              </a:spcBef>
              <a:spcAft>
                <a:spcPts val="0"/>
              </a:spcAft>
              <a:buClr>
                <a:schemeClr val="dk1"/>
              </a:buClr>
              <a:buSzPct val="100000"/>
              <a:buChar char="•"/>
            </a:pPr>
            <a:r>
              <a:rPr lang="en-US"/>
              <a:t>Feedback•	</a:t>
            </a:r>
            <a:endParaRPr/>
          </a:p>
          <a:p>
            <a:pPr marL="342900" lvl="0" indent="-342900" algn="l" rtl="0">
              <a:spcBef>
                <a:spcPts val="592"/>
              </a:spcBef>
              <a:spcAft>
                <a:spcPts val="0"/>
              </a:spcAft>
              <a:buClr>
                <a:schemeClr val="dk1"/>
              </a:buClr>
              <a:buSzPct val="100000"/>
              <a:buChar char="•"/>
            </a:pPr>
            <a:r>
              <a:rPr lang="en-US"/>
              <a:t>Objective•	</a:t>
            </a:r>
            <a:endParaRPr/>
          </a:p>
          <a:p>
            <a:pPr marL="342900" lvl="0" indent="-342900" algn="l" rtl="0">
              <a:spcBef>
                <a:spcPts val="592"/>
              </a:spcBef>
              <a:spcAft>
                <a:spcPts val="0"/>
              </a:spcAft>
              <a:buClr>
                <a:schemeClr val="dk1"/>
              </a:buClr>
              <a:buSzPct val="100000"/>
              <a:buChar char="•"/>
            </a:pPr>
            <a:r>
              <a:rPr lang="en-US"/>
              <a:t>Suitability•	</a:t>
            </a:r>
            <a:endParaRPr/>
          </a:p>
          <a:p>
            <a:pPr marL="342900" lvl="0" indent="-342900" algn="l" rtl="0">
              <a:spcBef>
                <a:spcPts val="592"/>
              </a:spcBef>
              <a:spcAft>
                <a:spcPts val="0"/>
              </a:spcAft>
              <a:buClr>
                <a:schemeClr val="dk1"/>
              </a:buClr>
              <a:buSzPct val="100000"/>
              <a:buChar char="•"/>
            </a:pPr>
            <a:r>
              <a:rPr lang="en-US"/>
              <a:t>Prompt reporting•	</a:t>
            </a:r>
            <a:endParaRPr/>
          </a:p>
          <a:p>
            <a:pPr marL="342900" lvl="0" indent="-342900" algn="l" rtl="0">
              <a:spcBef>
                <a:spcPts val="592"/>
              </a:spcBef>
              <a:spcAft>
                <a:spcPts val="0"/>
              </a:spcAft>
              <a:buClr>
                <a:schemeClr val="dk1"/>
              </a:buClr>
              <a:buSzPct val="100000"/>
              <a:buChar char="•"/>
            </a:pPr>
            <a:r>
              <a:rPr lang="en-US"/>
              <a:t>Forward looking•	</a:t>
            </a:r>
            <a:endParaRPr/>
          </a:p>
          <a:p>
            <a:pPr marL="342900" lvl="0" indent="-342900" algn="l" rtl="0">
              <a:spcBef>
                <a:spcPts val="592"/>
              </a:spcBef>
              <a:spcAft>
                <a:spcPts val="0"/>
              </a:spcAft>
              <a:buClr>
                <a:schemeClr val="dk1"/>
              </a:buClr>
              <a:buSzPct val="100000"/>
              <a:buChar char="•"/>
            </a:pPr>
            <a:r>
              <a:rPr lang="en-US"/>
              <a:t>Pointing out exceptions•	</a:t>
            </a:r>
            <a:endParaRPr/>
          </a:p>
          <a:p>
            <a:pPr marL="342900" lvl="0" indent="-342900" algn="l" rtl="0">
              <a:spcBef>
                <a:spcPts val="592"/>
              </a:spcBef>
              <a:spcAft>
                <a:spcPts val="0"/>
              </a:spcAft>
              <a:buClr>
                <a:schemeClr val="dk1"/>
              </a:buClr>
              <a:buSzPct val="100000"/>
              <a:buChar char="•"/>
            </a:pPr>
            <a:r>
              <a:rPr lang="en-US"/>
              <a:t>Flexible•	</a:t>
            </a:r>
            <a:endParaRPr/>
          </a:p>
          <a:p>
            <a:pPr marL="342900" lvl="0" indent="-342900" algn="l" rtl="0">
              <a:spcBef>
                <a:spcPts val="592"/>
              </a:spcBef>
              <a:spcAft>
                <a:spcPts val="0"/>
              </a:spcAft>
              <a:buClr>
                <a:schemeClr val="dk1"/>
              </a:buClr>
              <a:buSzPct val="100000"/>
              <a:buChar char="•"/>
            </a:pPr>
            <a:r>
              <a:rPr lang="en-US"/>
              <a:t>Economy•	</a:t>
            </a:r>
            <a:endParaRPr/>
          </a:p>
          <a:p>
            <a:pPr marL="342900" lvl="0" indent="-342900" algn="l" rtl="0">
              <a:spcBef>
                <a:spcPts val="592"/>
              </a:spcBef>
              <a:spcAft>
                <a:spcPts val="0"/>
              </a:spcAft>
              <a:buClr>
                <a:schemeClr val="dk1"/>
              </a:buClr>
              <a:buSzPct val="100000"/>
              <a:buChar char="•"/>
            </a:pPr>
            <a:r>
              <a:rPr lang="en-US"/>
              <a:t>Motivation•	</a:t>
            </a:r>
            <a:endParaRPr/>
          </a:p>
          <a:p>
            <a:pPr marL="342900" lvl="0" indent="-154940" algn="l" rtl="0">
              <a:spcBef>
                <a:spcPts val="592"/>
              </a:spcBef>
              <a:spcAft>
                <a:spcPts val="0"/>
              </a:spcAft>
              <a:buClr>
                <a:schemeClr val="dk1"/>
              </a:buClr>
              <a:buSzPct val="100000"/>
              <a:buNone/>
            </a:pP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291</Words>
  <PresentationFormat>On-screen Show (4:3)</PresentationFormat>
  <Paragraphs>31</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Control </vt:lpstr>
      <vt:lpstr>Concept of Control </vt:lpstr>
      <vt:lpstr>Characteristics of Control </vt:lpstr>
      <vt:lpstr>Steps in control process  </vt:lpstr>
      <vt:lpstr>Requirements of effective control system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Control </dc:title>
  <cp:lastModifiedBy>Administrator</cp:lastModifiedBy>
  <cp:revision>2</cp:revision>
  <dcterms:modified xsi:type="dcterms:W3CDTF">2021-10-25T09:52:11Z</dcterms:modified>
</cp:coreProperties>
</file>